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258" r:id="rId4"/>
    <p:sldId id="297" r:id="rId5"/>
    <p:sldId id="298" r:id="rId6"/>
    <p:sldId id="259" r:id="rId7"/>
    <p:sldId id="309" r:id="rId8"/>
    <p:sldId id="299" r:id="rId9"/>
    <p:sldId id="303" r:id="rId10"/>
    <p:sldId id="304" r:id="rId11"/>
    <p:sldId id="305" r:id="rId12"/>
    <p:sldId id="302" r:id="rId13"/>
    <p:sldId id="316" r:id="rId14"/>
    <p:sldId id="300" r:id="rId15"/>
    <p:sldId id="268" r:id="rId16"/>
    <p:sldId id="306" r:id="rId17"/>
    <p:sldId id="307" r:id="rId18"/>
    <p:sldId id="308" r:id="rId19"/>
    <p:sldId id="310" r:id="rId20"/>
    <p:sldId id="311" r:id="rId21"/>
    <p:sldId id="312" r:id="rId22"/>
    <p:sldId id="313" r:id="rId23"/>
    <p:sldId id="314" r:id="rId24"/>
    <p:sldId id="315" r:id="rId25"/>
  </p:sldIdLst>
  <p:sldSz cx="9144000" cy="5143500" type="screen16x9"/>
  <p:notesSz cx="6858000" cy="9144000"/>
  <p:embeddedFontLst>
    <p:embeddedFont>
      <p:font typeface="Maven Pro" panose="020B0604020202020204" charset="0"/>
      <p:regular r:id="rId27"/>
      <p:bold r:id="rId28"/>
    </p:embeddedFont>
    <p:embeddedFont>
      <p:font typeface="Maven Pro SemiBold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DA4FC-6D0F-0430-EEE5-16100D7EA65B}" v="15" dt="2024-12-03T19:25:08.227"/>
    <p1510:client id="{6976FD56-2177-EF8E-AB1E-B35CF33E6B63}" v="22" dt="2024-12-03T21:46:33.319"/>
  </p1510:revLst>
</p1510:revInfo>
</file>

<file path=ppt/tableStyles.xml><?xml version="1.0" encoding="utf-8"?>
<a:tblStyleLst xmlns:a="http://schemas.openxmlformats.org/drawingml/2006/main" def="{F7CCAD7C-BD35-4D60-86BD-969CEB05E70F}">
  <a:tblStyle styleId="{F7CCAD7C-BD35-4D60-86BD-969CEB05E7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582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9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-santos382/PI_SEMESTRE_2/tree/ma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734000" y="2390314"/>
            <a:ext cx="3619748" cy="183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KAUÊ PERES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LUIZ ANTONIO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 SANTOS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 BENTO</a:t>
            </a:r>
            <a:endParaRPr dirty="0"/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21403" y="337714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GRUPO 1</a:t>
            </a:r>
            <a:br>
              <a:rPr lang="pt-BR" dirty="0"/>
            </a:br>
            <a:r>
              <a:rPr lang="pt-BR" dirty="0"/>
              <a:t>PI 2º SEMESTRE</a:t>
            </a:r>
            <a:endParaRPr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-86027" y="1250483"/>
            <a:ext cx="4467526" cy="492525"/>
          </a:xfrm>
        </p:spPr>
        <p:txBody>
          <a:bodyPr/>
          <a:lstStyle/>
          <a:p>
            <a:pPr marL="114300" indent="0">
              <a:buNone/>
            </a:pPr>
            <a:r>
              <a:rPr lang="pt-BR" sz="1400" b="1" dirty="0"/>
              <a:t>Fluxo de consulta de Histórico de Pedidos (Cliente)</a:t>
            </a:r>
            <a:r>
              <a:rPr lang="pt-BR" sz="1400" dirty="0"/>
              <a:t> 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057825" cy="759900"/>
          </a:xfrm>
        </p:spPr>
        <p:txBody>
          <a:bodyPr/>
          <a:lstStyle/>
          <a:p>
            <a:r>
              <a:rPr lang="pt-BR" dirty="0"/>
              <a:t>DIAGRAMA DE SEQUENCIA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1917"/>
            <a:ext cx="4471458" cy="3321584"/>
          </a:xfrm>
          <a:prstGeom prst="rect">
            <a:avLst/>
          </a:prstGeom>
        </p:spPr>
      </p:pic>
      <p:sp>
        <p:nvSpPr>
          <p:cNvPr id="5" name="Espaço Reservado para Texto 1"/>
          <p:cNvSpPr txBox="1">
            <a:spLocks/>
          </p:cNvSpPr>
          <p:nvPr/>
        </p:nvSpPr>
        <p:spPr>
          <a:xfrm>
            <a:off x="4766732" y="1250483"/>
            <a:ext cx="4467526" cy="4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indent="0">
              <a:buNone/>
            </a:pPr>
            <a:r>
              <a:rPr lang="pt-BR" sz="1400" b="1" dirty="0"/>
              <a:t>Fluxo de Adição de Produto ao Inventário (Funcionário/</a:t>
            </a:r>
            <a:r>
              <a:rPr lang="pt-BR" sz="1400" b="1" dirty="0" err="1"/>
              <a:t>Admin</a:t>
            </a:r>
            <a:r>
              <a:rPr lang="pt-BR" sz="1400" b="1" dirty="0"/>
              <a:t>)</a:t>
            </a:r>
            <a:r>
              <a:rPr lang="pt-BR" sz="1400" dirty="0"/>
              <a:t> 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821916"/>
            <a:ext cx="4529766" cy="332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21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6462" y="0"/>
            <a:ext cx="5445838" cy="837300"/>
          </a:xfrm>
        </p:spPr>
        <p:txBody>
          <a:bodyPr/>
          <a:lstStyle/>
          <a:p>
            <a:r>
              <a:rPr lang="pt-BR" sz="3200" dirty="0"/>
              <a:t>DIAGRAMA DE SEQUENCIA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96557" y="2181225"/>
            <a:ext cx="2789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Fluxo de Visualização de Pedidos (</a:t>
            </a:r>
            <a:r>
              <a:rPr lang="pt-BR" b="1" dirty="0" err="1">
                <a:solidFill>
                  <a:schemeClr val="bg1"/>
                </a:solidFill>
              </a:rPr>
              <a:t>Admin</a:t>
            </a:r>
            <a:r>
              <a:rPr lang="pt-BR" b="1" dirty="0">
                <a:solidFill>
                  <a:schemeClr val="bg1"/>
                </a:solidFill>
              </a:rPr>
              <a:t>)</a:t>
            </a:r>
            <a:r>
              <a:rPr lang="pt-BR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81" y="1371600"/>
            <a:ext cx="465468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3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390525" y="1762125"/>
            <a:ext cx="3876675" cy="577800"/>
          </a:xfrm>
        </p:spPr>
        <p:txBody>
          <a:bodyPr/>
          <a:lstStyle/>
          <a:p>
            <a:r>
              <a:rPr lang="pt-BR" dirty="0"/>
              <a:t>DIAGRAMA DE ATIVIDADES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5" y="1"/>
            <a:ext cx="5629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7823427" cy="577800"/>
          </a:xfrm>
        </p:spPr>
        <p:txBody>
          <a:bodyPr/>
          <a:lstStyle/>
          <a:p>
            <a:r>
              <a:rPr lang="pt-BR" dirty="0"/>
              <a:t>DIAGRAMA DE RELACIONAMENTO CONCEITUAL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56" y="1036300"/>
            <a:ext cx="6719673" cy="41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-95250" y="2282850"/>
            <a:ext cx="4496100" cy="577800"/>
          </a:xfrm>
        </p:spPr>
        <p:txBody>
          <a:bodyPr/>
          <a:lstStyle/>
          <a:p>
            <a:r>
              <a:rPr lang="pt-BR" dirty="0"/>
              <a:t>RELACIONAMENTO NO ESQUEMA BANCO DE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77" y="0"/>
            <a:ext cx="5086724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1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868600" y="1763100"/>
            <a:ext cx="7234000" cy="25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MODELOS</a:t>
            </a:r>
            <a:br>
              <a:rPr lang="en" dirty="0">
                <a:solidFill>
                  <a:schemeClr val="accent3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CONCEITUAL,LÓGICO E FÍSICO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847675" y="0"/>
            <a:ext cx="4515150" cy="577800"/>
          </a:xfrm>
        </p:spPr>
        <p:txBody>
          <a:bodyPr/>
          <a:lstStyle/>
          <a:p>
            <a:r>
              <a:rPr lang="pt-BR" dirty="0"/>
              <a:t>MODELO CONCEITUAL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F4B8F4F6-4EC8-1BFA-5429-D4AB59CE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0" y="983975"/>
            <a:ext cx="9214554" cy="36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15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879426" y="320689"/>
            <a:ext cx="3114973" cy="510889"/>
          </a:xfrm>
        </p:spPr>
        <p:txBody>
          <a:bodyPr/>
          <a:lstStyle/>
          <a:p>
            <a:r>
              <a:rPr lang="pt-BR" dirty="0"/>
              <a:t>MODELO LÓGICO</a:t>
            </a:r>
          </a:p>
        </p:txBody>
      </p:sp>
      <p:pic>
        <p:nvPicPr>
          <p:cNvPr id="2" name="Imagem 1" descr="Diagrama, Esquemático&#10;&#10;Descrição gerada automaticamente">
            <a:extLst>
              <a:ext uri="{FF2B5EF4-FFF2-40B4-BE49-F238E27FC236}">
                <a16:creationId xmlns:a16="http://schemas.microsoft.com/office/drawing/2014/main" id="{797A5251-949B-87F6-AF83-FA2163D7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00"/>
          <a:stretch/>
        </p:blipFill>
        <p:spPr>
          <a:xfrm>
            <a:off x="455083" y="699126"/>
            <a:ext cx="7972776" cy="44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9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3227969" y="68775"/>
            <a:ext cx="2686500" cy="577800"/>
          </a:xfrm>
        </p:spPr>
        <p:txBody>
          <a:bodyPr/>
          <a:lstStyle/>
          <a:p>
            <a:r>
              <a:rPr lang="pt-BR" dirty="0"/>
              <a:t>MODELO FÍSICO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63A2A878-1AEE-2B44-D942-DEC28F0AA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25"/>
            <a:ext cx="9144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7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6200" y="1826600"/>
            <a:ext cx="7589600" cy="2150700"/>
          </a:xfrm>
        </p:spPr>
        <p:txBody>
          <a:bodyPr/>
          <a:lstStyle/>
          <a:p>
            <a:r>
              <a:rPr lang="pt-BR" dirty="0">
                <a:solidFill>
                  <a:schemeClr val="accent3"/>
                </a:solidFill>
              </a:rPr>
              <a:t>Etapas / </a:t>
            </a:r>
            <a:r>
              <a:rPr lang="pt-BR" dirty="0" err="1">
                <a:solidFill>
                  <a:schemeClr val="accent3"/>
                </a:solidFill>
              </a:rPr>
              <a:t>Sprints</a:t>
            </a:r>
            <a:br>
              <a:rPr lang="pt-BR" dirty="0">
                <a:solidFill>
                  <a:schemeClr val="accent3"/>
                </a:solidFill>
              </a:rPr>
            </a:br>
            <a:r>
              <a:rPr lang="pt-BR" sz="6000" dirty="0"/>
              <a:t>Interface do usuário, Interface do funcionário</a:t>
            </a:r>
          </a:p>
        </p:txBody>
      </p:sp>
    </p:spTree>
    <p:extLst>
      <p:ext uri="{BB962C8B-B14F-4D97-AF65-F5344CB8AC3E}">
        <p14:creationId xmlns:p14="http://schemas.microsoft.com/office/powerpoint/2010/main" val="320122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dirty="0"/>
              <a:t>1. </a:t>
            </a:r>
            <a:r>
              <a:rPr lang="en" dirty="0">
                <a:solidFill>
                  <a:schemeClr val="accent2"/>
                </a:solidFill>
              </a:rPr>
              <a:t>NOME</a:t>
            </a:r>
            <a:r>
              <a:rPr lang="en" dirty="0"/>
              <a:t>:</a:t>
            </a:r>
          </a:p>
          <a:p>
            <a:pPr marL="152400" indent="0">
              <a:buSzPts val="1200"/>
              <a:buNone/>
            </a:pPr>
            <a:r>
              <a:rPr lang="en" dirty="0">
                <a:solidFill>
                  <a:schemeClr val="bg1"/>
                </a:solidFill>
              </a:rPr>
              <a:t>Optamos pelo nome Método</a:t>
            </a: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dirty="0">
                <a:solidFill>
                  <a:schemeClr val="bg1"/>
                </a:solidFill>
              </a:rPr>
              <a:t>2.</a:t>
            </a:r>
            <a:r>
              <a:rPr lang="en" dirty="0">
                <a:solidFill>
                  <a:schemeClr val="accent2"/>
                </a:solidFill>
              </a:rPr>
              <a:t> MISSÃO:</a:t>
            </a:r>
          </a:p>
          <a:p>
            <a:pPr marL="152400" lvl="0" indent="0">
              <a:buSzPts val="1200"/>
              <a:buNone/>
            </a:pPr>
            <a:r>
              <a:rPr lang="pt-BR" dirty="0"/>
              <a:t>Nossa missão é desenvolver soluções tecnológicas inovadoras que conectem negócios e consumidores, oferecendo ferramentas práticas e eficientes para transformar a experiência de compra e gestão no varejo. </a:t>
            </a:r>
          </a:p>
          <a:p>
            <a:pPr marL="152400" lvl="0" indent="0">
              <a:buSzPts val="1200"/>
              <a:buNone/>
            </a:pPr>
            <a:r>
              <a:rPr lang="pt-BR" dirty="0"/>
              <a:t>3. </a:t>
            </a:r>
            <a:r>
              <a:rPr lang="pt-BR" dirty="0">
                <a:solidFill>
                  <a:schemeClr val="accent2"/>
                </a:solidFill>
              </a:rPr>
              <a:t>VISÃO</a:t>
            </a:r>
            <a:r>
              <a:rPr lang="en" dirty="0">
                <a:solidFill>
                  <a:schemeClr val="accent2"/>
                </a:solidFill>
                <a:sym typeface="Maven Pro SemiBold"/>
              </a:rPr>
              <a:t>:</a:t>
            </a:r>
            <a:endParaRPr dirty="0">
              <a:solidFill>
                <a:schemeClr val="accent2"/>
              </a:solidFill>
              <a:sym typeface="Maven Pro SemiBold"/>
            </a:endParaRPr>
          </a:p>
          <a:p>
            <a:pPr marL="152400" lvl="0" indent="0">
              <a:buSzPts val="1200"/>
              <a:buNone/>
            </a:pPr>
            <a:r>
              <a:rPr lang="pt-BR" dirty="0"/>
              <a:t>Ser reconhecida como uma referência em soluções tecnológicas inovadoras, transformando a maneira como empresas e consumidores interagem, e contribuindo para a evolução digital no setor de varejo e além</a:t>
            </a:r>
          </a:p>
          <a:p>
            <a:pPr marL="152400" indent="0">
              <a:buSzPts val="1200"/>
              <a:buNone/>
            </a:pPr>
            <a:r>
              <a:rPr lang="pt-BR" dirty="0"/>
              <a:t>4. </a:t>
            </a:r>
            <a:r>
              <a:rPr lang="pt-BR" dirty="0">
                <a:solidFill>
                  <a:schemeClr val="accent2"/>
                </a:solidFill>
              </a:rPr>
              <a:t>VALORES:</a:t>
            </a:r>
            <a:endParaRPr dirty="0">
              <a:solidFill>
                <a:schemeClr val="accent2"/>
              </a:solidFill>
            </a:endParaRPr>
          </a:p>
          <a:p>
            <a:pPr marL="914400" lvl="0" indent="-304800">
              <a:buSzPts val="1200"/>
              <a:buFont typeface="Maven Pro"/>
              <a:buChar char="●"/>
            </a:pPr>
            <a:r>
              <a:rPr lang="pt-BR" b="1" dirty="0"/>
              <a:t>Inovação Contínua </a:t>
            </a:r>
            <a:endParaRPr dirty="0"/>
          </a:p>
          <a:p>
            <a:pPr marL="914400" lvl="0" indent="-304800">
              <a:buSzPts val="1200"/>
              <a:buFont typeface="Maven Pro"/>
              <a:buChar char="●"/>
            </a:pPr>
            <a:r>
              <a:rPr lang="pt-BR" b="1" dirty="0"/>
              <a:t>Foco no Cliente</a:t>
            </a:r>
          </a:p>
          <a:p>
            <a:pPr marL="914400" lvl="0" indent="-304800">
              <a:buSzPts val="1200"/>
              <a:buFont typeface="Maven Pro"/>
              <a:buChar char="●"/>
            </a:pPr>
            <a:r>
              <a:rPr lang="pt-BR" b="1" dirty="0"/>
              <a:t>Colaboração e Parceria </a:t>
            </a:r>
          </a:p>
          <a:p>
            <a:pPr marL="914400" lvl="0" indent="-304800">
              <a:buSzPts val="1200"/>
              <a:buFont typeface="Maven Pro"/>
              <a:buChar char="●"/>
            </a:pPr>
            <a:r>
              <a:rPr lang="pt-BR" b="1" dirty="0"/>
              <a:t>Qualidade e Excelência</a:t>
            </a:r>
          </a:p>
          <a:p>
            <a:pPr marL="914400" lvl="0" indent="-304800">
              <a:buSzPts val="1200"/>
              <a:buFont typeface="Maven Pro"/>
              <a:buChar char="●"/>
            </a:pPr>
            <a:r>
              <a:rPr lang="pt-BR" b="1" dirty="0"/>
              <a:t>Responsabilidade e Ética </a:t>
            </a:r>
          </a:p>
          <a:p>
            <a:pPr marL="165100" indent="0" fontAlgn="base">
              <a:buNone/>
            </a:pPr>
            <a:r>
              <a:rPr lang="pt-BR" b="1" dirty="0"/>
              <a:t> </a:t>
            </a:r>
          </a:p>
          <a:p>
            <a:pPr marL="165100" indent="0" fontAlgn="base">
              <a:buNone/>
            </a:pPr>
            <a:r>
              <a:rPr lang="pt-BR" b="1" dirty="0"/>
              <a:t>Link Repositório : </a:t>
            </a:r>
            <a:r>
              <a:rPr lang="pt-BR" u="sng" dirty="0">
                <a:hlinkClick r:id="rId3"/>
              </a:rPr>
              <a:t>https://github.com/bruno-santos382/PI_SEMESTRE_2/tree/main</a:t>
            </a:r>
            <a:r>
              <a:rPr lang="pt-BR" dirty="0"/>
              <a:t>  </a:t>
            </a:r>
          </a:p>
          <a:p>
            <a:pPr marL="165100" indent="0">
              <a:buNone/>
            </a:pPr>
            <a:endParaRPr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A NOSSA EMPRESA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89475"/>
            <a:ext cx="5105399" cy="4154025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12524" y="119575"/>
            <a:ext cx="6366176" cy="577800"/>
          </a:xfrm>
        </p:spPr>
        <p:txBody>
          <a:bodyPr/>
          <a:lstStyle/>
          <a:p>
            <a:r>
              <a:rPr lang="pt-BR" dirty="0"/>
              <a:t>Interface Usuário ( Tela </a:t>
            </a:r>
            <a:r>
              <a:rPr lang="pt-BR" dirty="0" err="1"/>
              <a:t>Login</a:t>
            </a:r>
            <a:r>
              <a:rPr lang="pt-BR" dirty="0"/>
              <a:t>, Cadastro)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99" y="989475"/>
            <a:ext cx="4038601" cy="41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475"/>
            <a:ext cx="9144000" cy="4284306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762675" cy="577800"/>
          </a:xfrm>
        </p:spPr>
        <p:txBody>
          <a:bodyPr/>
          <a:lstStyle/>
          <a:p>
            <a:r>
              <a:rPr lang="pt-BR" dirty="0"/>
              <a:t>Interface Usuário (Navegação pela web)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63280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37211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105575" cy="577800"/>
          </a:xfrm>
        </p:spPr>
        <p:txBody>
          <a:bodyPr/>
          <a:lstStyle/>
          <a:p>
            <a:r>
              <a:rPr lang="pt-BR" dirty="0"/>
              <a:t>Interface Usuário (Navegação pela web)</a:t>
            </a:r>
          </a:p>
        </p:txBody>
      </p:sp>
    </p:spTree>
    <p:extLst>
      <p:ext uri="{BB962C8B-B14F-4D97-AF65-F5344CB8AC3E}">
        <p14:creationId xmlns:p14="http://schemas.microsoft.com/office/powerpoint/2010/main" val="3093653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940475" cy="577800"/>
          </a:xfrm>
        </p:spPr>
        <p:txBody>
          <a:bodyPr/>
          <a:lstStyle/>
          <a:p>
            <a:r>
              <a:rPr lang="pt-BR" dirty="0"/>
              <a:t>Interface Usuário (Navegação pela web)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3451"/>
            <a:ext cx="9144000" cy="41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26750" y="1069388"/>
            <a:ext cx="6020700" cy="2052600"/>
          </a:xfrm>
        </p:spPr>
        <p:txBody>
          <a:bodyPr/>
          <a:lstStyle/>
          <a:p>
            <a:r>
              <a:rPr lang="pt-BR" sz="7200" dirty="0">
                <a:solidFill>
                  <a:schemeClr val="accent3"/>
                </a:solidFill>
              </a:rPr>
              <a:t>FINALIZAÇÃO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47900" y="3121988"/>
            <a:ext cx="4660900" cy="1284912"/>
          </a:xfrm>
        </p:spPr>
        <p:txBody>
          <a:bodyPr/>
          <a:lstStyle/>
          <a:p>
            <a:r>
              <a:rPr lang="pt-BR" dirty="0"/>
              <a:t>Para concluir, gostaríamos de apresentar o projeto final da aplicação web, destacando seu funcionamento e as principais funcionalidades implementadas.</a:t>
            </a:r>
          </a:p>
        </p:txBody>
      </p:sp>
    </p:spTree>
    <p:extLst>
      <p:ext uri="{BB962C8B-B14F-4D97-AF65-F5344CB8AC3E}">
        <p14:creationId xmlns:p14="http://schemas.microsoft.com/office/powerpoint/2010/main" val="396900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4925737" y="377162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LOGOTIPO DO PROJETO PARA EMPRESA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1059832" y="3711808"/>
            <a:ext cx="16711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LOGOTIPO DA EMPRESA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LOGOS</a:t>
            </a:r>
            <a:endParaRPr dirty="0"/>
          </a:p>
        </p:txBody>
      </p:sp>
      <p:cxnSp>
        <p:nvCxnSpPr>
          <p:cNvPr id="485" name="Google Shape;485;p27"/>
          <p:cNvCxnSpPr/>
          <p:nvPr/>
        </p:nvCxnSpPr>
        <p:spPr>
          <a:xfrm>
            <a:off x="1058858" y="2751808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/>
          <p:nvPr/>
        </p:nvCxnSpPr>
        <p:spPr>
          <a:xfrm rot="10800000" flipV="1">
            <a:off x="4970289" y="2846629"/>
            <a:ext cx="12500" cy="924995"/>
          </a:xfrm>
          <a:prstGeom prst="bentConnector3">
            <a:avLst>
              <a:gd name="adj1" fmla="val 19288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44" y="1315368"/>
            <a:ext cx="2453043" cy="19164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15" y="1310775"/>
            <a:ext cx="3350718" cy="23778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0" y="989475"/>
            <a:ext cx="5324775" cy="3552044"/>
          </a:xfrm>
        </p:spPr>
        <p:txBody>
          <a:bodyPr/>
          <a:lstStyle/>
          <a:p>
            <a:r>
              <a:rPr lang="pt-BR" dirty="0"/>
              <a:t>O </a:t>
            </a:r>
            <a:r>
              <a:rPr lang="pt-BR" b="1" dirty="0"/>
              <a:t>GM Supermercados</a:t>
            </a:r>
            <a:r>
              <a:rPr lang="pt-BR" dirty="0"/>
              <a:t>, localizado na área leste de Araras, demonstrou abertura e interesse em adotar inovações tecnológicas que otimizem suas operações. Durante reuniões e levantamentos realizados, a empresa identificou áreas-chave que poderiam ser aprimoradas com o uso de soluções web. Essas áreas incluem o gerenciamento de pedidos, a organização do catálogo de produtos e a geração de relatórios.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5516" y="315973"/>
            <a:ext cx="5324776" cy="577800"/>
          </a:xfrm>
        </p:spPr>
        <p:txBody>
          <a:bodyPr/>
          <a:lstStyle/>
          <a:p>
            <a:r>
              <a:rPr lang="pt-BR" dirty="0"/>
              <a:t>SOBRE O PROJETO E A EMPRESA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80136" y="1145029"/>
            <a:ext cx="4321248" cy="32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1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544397" y="1381464"/>
            <a:ext cx="7206739" cy="3254332"/>
          </a:xfrm>
        </p:spPr>
        <p:txBody>
          <a:bodyPr/>
          <a:lstStyle/>
          <a:p>
            <a:pPr fontAlgn="base"/>
            <a:r>
              <a:rPr lang="pt-BR" b="1" dirty="0"/>
              <a:t>Requisitos Funcionais:</a:t>
            </a:r>
            <a:r>
              <a:rPr lang="pt-BR" dirty="0"/>
              <a:t> </a:t>
            </a:r>
          </a:p>
          <a:p>
            <a:pPr fontAlgn="base">
              <a:buFont typeface="+mj-lt"/>
              <a:buAutoNum type="arabicPeriod"/>
            </a:pPr>
            <a:r>
              <a:rPr lang="pt-BR" dirty="0"/>
              <a:t>O sistema deve permitir o cadastro de clientes e funcionários. </a:t>
            </a:r>
          </a:p>
          <a:p>
            <a:pPr fontAlgn="base">
              <a:buFont typeface="+mj-lt"/>
              <a:buAutoNum type="arabicPeriod"/>
            </a:pPr>
            <a:r>
              <a:rPr lang="pt-BR" dirty="0"/>
              <a:t>O sistema deve permitir o agendamento de pedidos. </a:t>
            </a:r>
          </a:p>
          <a:p>
            <a:pPr fontAlgn="base">
              <a:buFont typeface="+mj-lt"/>
              <a:buAutoNum type="arabicPeriod"/>
            </a:pPr>
            <a:r>
              <a:rPr lang="pt-BR" dirty="0"/>
              <a:t>O sistema deve permitir o gerenciamento do catálogo.</a:t>
            </a:r>
          </a:p>
          <a:p>
            <a:pPr fontAlgn="base"/>
            <a:r>
              <a:rPr lang="pt-BR" b="1" dirty="0"/>
              <a:t>Requisitos Não Funcionais:</a:t>
            </a:r>
            <a:r>
              <a:rPr lang="pt-BR" dirty="0"/>
              <a:t> </a:t>
            </a:r>
          </a:p>
          <a:p>
            <a:pPr fontAlgn="base">
              <a:buFont typeface="+mj-lt"/>
              <a:buAutoNum type="arabicPeriod"/>
            </a:pPr>
            <a:r>
              <a:rPr lang="pt-BR" dirty="0"/>
              <a:t>O sistema deve ter alta disponibilidade e ser acessível via web. </a:t>
            </a:r>
          </a:p>
          <a:p>
            <a:pPr fontAlgn="base">
              <a:buFont typeface="+mj-lt"/>
              <a:buAutoNum type="arabicPeriod"/>
            </a:pPr>
            <a:r>
              <a:rPr lang="pt-BR" dirty="0"/>
              <a:t>O sistema deve ser seguro, com proteção contra injeções SQL e ataques XSS. </a:t>
            </a:r>
          </a:p>
          <a:p>
            <a:pPr fontAlgn="base"/>
            <a:endParaRPr lang="pt-BR" dirty="0"/>
          </a:p>
          <a:p>
            <a:pPr>
              <a:buFont typeface="+mj-lt"/>
              <a:buAutoNum type="arabicPeriod"/>
            </a:pP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351450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467483" y="1026389"/>
            <a:ext cx="4286741" cy="3566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Utilizamos uma combinação de </a:t>
            </a:r>
            <a:r>
              <a:rPr lang="pt-BR" b="1" dirty="0"/>
              <a:t>Scrum</a:t>
            </a:r>
            <a:r>
              <a:rPr lang="pt-BR" dirty="0"/>
              <a:t> e </a:t>
            </a:r>
            <a:r>
              <a:rPr lang="pt-BR" b="1" dirty="0" err="1"/>
              <a:t>Kanban</a:t>
            </a:r>
            <a:r>
              <a:rPr lang="pt-BR" dirty="0"/>
              <a:t> para aproveitar a flexibilidade do </a:t>
            </a:r>
            <a:r>
              <a:rPr lang="pt-BR" dirty="0" err="1"/>
              <a:t>Kanban</a:t>
            </a:r>
            <a:r>
              <a:rPr lang="pt-BR" dirty="0"/>
              <a:t> no gerenciamento contínuo de tarefas e a estrutura do Scrum para ciclos de entregas organizados e foco em melhorias incrementais.</a:t>
            </a:r>
          </a:p>
        </p:txBody>
      </p:sp>
      <p:sp>
        <p:nvSpPr>
          <p:cNvPr id="508" name="Google Shape;508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4135400" cy="7080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METODOLOGIA </a:t>
            </a:r>
            <a:r>
              <a:rPr lang="pt-BR" b="1" dirty="0"/>
              <a:t>de Desenvolvimento</a:t>
            </a:r>
            <a:endParaRPr dirty="0"/>
          </a:p>
        </p:txBody>
      </p:sp>
      <p:grpSp>
        <p:nvGrpSpPr>
          <p:cNvPr id="509" name="Google Shape;509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9166;p56"/>
          <p:cNvGrpSpPr/>
          <p:nvPr/>
        </p:nvGrpSpPr>
        <p:grpSpPr>
          <a:xfrm>
            <a:off x="5356479" y="1480724"/>
            <a:ext cx="2068234" cy="2383620"/>
            <a:chOff x="4206459" y="1191441"/>
            <a:chExt cx="712557" cy="785901"/>
          </a:xfrm>
        </p:grpSpPr>
        <p:sp>
          <p:nvSpPr>
            <p:cNvPr id="64" name="Google Shape;9167;p56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168;p56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169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170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9171;p56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8" name="Google Shape;9172;p56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173;p56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174;p56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175;p56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9176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94" name="Google Shape;9177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178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179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180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9181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90" name="Google Shape;9182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83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184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185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9186;p56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86" name="Google Shape;9187;p56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188;p56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189;p56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190;p56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" name="Google Shape;9191;p56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192;p56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193;p56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194;p56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9195;p56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82" name="Google Shape;9196;p56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197;p56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198;p56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199;p56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9200;p56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78" name="Google Shape;9201;p56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202;p56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203;p56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204;p56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5900" y="1445600"/>
            <a:ext cx="7627700" cy="2872400"/>
          </a:xfrm>
        </p:spPr>
        <p:txBody>
          <a:bodyPr/>
          <a:lstStyle/>
          <a:p>
            <a:r>
              <a:rPr lang="pt-BR" dirty="0">
                <a:solidFill>
                  <a:schemeClr val="accent3"/>
                </a:solidFill>
              </a:rPr>
              <a:t>DIAGRAMAS</a:t>
            </a:r>
            <a:br>
              <a:rPr lang="pt-BR" dirty="0"/>
            </a:br>
            <a:r>
              <a:rPr lang="pt-BR" dirty="0"/>
              <a:t>CASOS DE USO, SEQUENCIA ETC...</a:t>
            </a:r>
          </a:p>
        </p:txBody>
      </p:sp>
    </p:spTree>
    <p:extLst>
      <p:ext uri="{BB962C8B-B14F-4D97-AF65-F5344CB8AC3E}">
        <p14:creationId xmlns:p14="http://schemas.microsoft.com/office/powerpoint/2010/main" val="412347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743876" cy="864232"/>
          </a:xfrm>
        </p:spPr>
        <p:txBody>
          <a:bodyPr/>
          <a:lstStyle/>
          <a:p>
            <a:r>
              <a:rPr lang="pt-BR" dirty="0"/>
              <a:t>DIAGRAMAS (CASOS DE USO) </a:t>
            </a:r>
            <a:br>
              <a:rPr lang="pt-BR" dirty="0"/>
            </a:br>
            <a:r>
              <a:rPr lang="pt-BR" dirty="0"/>
              <a:t>FUNCIONÁRIO E CLIENTES.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54" y="1382233"/>
            <a:ext cx="4701402" cy="381426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448" y="1382233"/>
            <a:ext cx="4477552" cy="37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5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idx="1"/>
          </p:nvPr>
        </p:nvSpPr>
        <p:spPr>
          <a:xfrm>
            <a:off x="-152701" y="1098150"/>
            <a:ext cx="4905675" cy="330600"/>
          </a:xfrm>
        </p:spPr>
        <p:txBody>
          <a:bodyPr/>
          <a:lstStyle/>
          <a:p>
            <a:pPr marL="114300" indent="0">
              <a:buNone/>
            </a:pPr>
            <a:r>
              <a:rPr lang="pt-BR" sz="1400" b="1" dirty="0"/>
              <a:t>Fluxo de Criação de Conta do Usuário</a:t>
            </a:r>
            <a:r>
              <a:rPr lang="pt-BR" dirty="0"/>
              <a:t> 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DIAGRAMA DE SEQUENCIA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4467225" cy="37147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623211" y="1175310"/>
            <a:ext cx="4520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Fluxo de Gerenciamento do Carrinho de Compras</a:t>
            </a:r>
            <a:r>
              <a:rPr lang="pt-BR" dirty="0">
                <a:solidFill>
                  <a:schemeClr val="bg1"/>
                </a:solidFill>
              </a:rPr>
              <a:t> 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26" y="1428750"/>
            <a:ext cx="452407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5786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312</Words>
  <Application>Microsoft Office PowerPoint</Application>
  <PresentationFormat>Apresentação na tela (16:9)</PresentationFormat>
  <Paragraphs>61</Paragraphs>
  <Slides>24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Data Science Consulting by Slidesgo</vt:lpstr>
      <vt:lpstr>GRUPO 1 PI 2º SEMESTRE</vt:lpstr>
      <vt:lpstr>SOBRE A NOSSA EMPRESA</vt:lpstr>
      <vt:lpstr>LOGOTIPO DO PROJETO PARA EMPRESA</vt:lpstr>
      <vt:lpstr>SOBRE O PROJETO E A EMPRESA</vt:lpstr>
      <vt:lpstr>REQUISITOS</vt:lpstr>
      <vt:lpstr>METODOLOGIA de Desenvolvimento</vt:lpstr>
      <vt:lpstr>DIAGRAMAS CASOS DE USO, SEQUENCIA ETC...</vt:lpstr>
      <vt:lpstr>DIAGRAMAS (CASOS DE USO)  FUNCIONÁRIO E CLIENTES.</vt:lpstr>
      <vt:lpstr>DIAGRAMA DE SEQUENCIA</vt:lpstr>
      <vt:lpstr>DIAGRAMA DE SEQUENCIA</vt:lpstr>
      <vt:lpstr>DIAGRAMA DE SEQUENCIA</vt:lpstr>
      <vt:lpstr>DIAGRAMA DE ATIVIDADES</vt:lpstr>
      <vt:lpstr>DIAGRAMA DE RELACIONAMENTO CONCEITUAL</vt:lpstr>
      <vt:lpstr>RELACIONAMENTO NO ESQUEMA BANCO DE DADOS</vt:lpstr>
      <vt:lpstr>MODELOS CONCEITUAL,LÓGICO E FÍSICO</vt:lpstr>
      <vt:lpstr>MODELO CONCEITUAL</vt:lpstr>
      <vt:lpstr>MODELO LÓGICO</vt:lpstr>
      <vt:lpstr>MODELO FÍSICO</vt:lpstr>
      <vt:lpstr>Etapas / Sprints Interface do usuário, Interface do funcionário</vt:lpstr>
      <vt:lpstr>Interface Usuário ( Tela Login, Cadastro)</vt:lpstr>
      <vt:lpstr>Interface Usuário (Navegação pela web)</vt:lpstr>
      <vt:lpstr>Interface Usuário (Navegação pela web)</vt:lpstr>
      <vt:lpstr>Interface Usuário (Navegação pela web)</vt:lpstr>
      <vt:lpstr>FINALIZAÇÃO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1 PI 2º SEMESTRE</dc:title>
  <dc:creator>Usuario</dc:creator>
  <cp:lastModifiedBy>Usuario</cp:lastModifiedBy>
  <cp:revision>33</cp:revision>
  <dcterms:modified xsi:type="dcterms:W3CDTF">2024-12-03T21:46:45Z</dcterms:modified>
</cp:coreProperties>
</file>